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DM Sans" pitchFamily="2" charset="0"/>
      <p:regular r:id="rId12"/>
    </p:embeddedFont>
    <p:embeddedFont>
      <p:font typeface="DM Sans Bold" charset="0"/>
      <p:regular r:id="rId13"/>
    </p:embeddedFont>
    <p:embeddedFont>
      <p:font typeface="DM Sans Italics" panose="020B0604020202020204" charset="0"/>
      <p:regular r:id="rId14"/>
    </p:embeddedFont>
    <p:embeddedFont>
      <p:font typeface="Montserrat Light" panose="00000400000000000000" pitchFamily="2" charset="0"/>
      <p:regular r:id="rId15"/>
    </p:embeddedFont>
    <p:embeddedFont>
      <p:font typeface="Oswald" panose="00000500000000000000" pitchFamily="2" charset="0"/>
      <p:regular r:id="rId16"/>
    </p:embeddedFont>
    <p:embeddedFont>
      <p:font typeface="Oswald Bold" panose="000008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6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3.sv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124200" y="-47625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588847" y="553682"/>
            <a:ext cx="8704618" cy="8704618"/>
          </a:xfrm>
          <a:custGeom>
            <a:avLst/>
            <a:gdLst/>
            <a:ahLst/>
            <a:cxnLst/>
            <a:rect l="l" t="t" r="r" b="b"/>
            <a:pathLst>
              <a:path w="8704618" h="8704618">
                <a:moveTo>
                  <a:pt x="0" y="0"/>
                </a:moveTo>
                <a:lnTo>
                  <a:pt x="8704617" y="0"/>
                </a:lnTo>
                <a:lnTo>
                  <a:pt x="8704617" y="8704618"/>
                </a:lnTo>
                <a:lnTo>
                  <a:pt x="0" y="8704618"/>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7305027" y="-9340524"/>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70902" y="4831528"/>
            <a:ext cx="3145217" cy="3434885"/>
            <a:chOff x="0" y="0"/>
            <a:chExt cx="862412" cy="941838"/>
          </a:xfrm>
        </p:grpSpPr>
        <p:sp>
          <p:nvSpPr>
            <p:cNvPr id="5" name="Freeform 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6" name="TextBox 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a:p>
              <a:pPr algn="ctr">
                <a:lnSpc>
                  <a:spcPts val="3360"/>
                </a:lnSpc>
              </a:pPr>
              <a:endParaRPr/>
            </a:p>
            <a:p>
              <a:pPr algn="ctr">
                <a:lnSpc>
                  <a:spcPts val="3360"/>
                </a:lnSpc>
              </a:pPr>
              <a:r>
                <a:rPr lang="en-US" sz="2400" i="1">
                  <a:solidFill>
                    <a:srgbClr val="FDFBFB"/>
                  </a:solidFill>
                  <a:latin typeface="DM Sans Italics"/>
                  <a:ea typeface="DM Sans Italics"/>
                  <a:cs typeface="DM Sans Italics"/>
                  <a:sym typeface="DM Sans Italics"/>
                </a:rPr>
                <a:t>Team Leader:</a:t>
              </a:r>
            </a:p>
            <a:p>
              <a:pPr algn="ctr">
                <a:lnSpc>
                  <a:spcPts val="3360"/>
                </a:lnSpc>
              </a:pPr>
              <a:r>
                <a:rPr lang="en-US" sz="2400" i="1">
                  <a:solidFill>
                    <a:srgbClr val="FDFBFB"/>
                  </a:solidFill>
                  <a:latin typeface="DM Sans Italics"/>
                  <a:ea typeface="DM Sans Italics"/>
                  <a:cs typeface="DM Sans Italics"/>
                  <a:sym typeface="DM Sans Italics"/>
                </a:rPr>
                <a:t>Prashanth Sai</a:t>
              </a:r>
            </a:p>
            <a:p>
              <a:pPr algn="ctr">
                <a:lnSpc>
                  <a:spcPts val="3360"/>
                </a:lnSpc>
              </a:pPr>
              <a:r>
                <a:rPr lang="en-US" sz="2400" i="1">
                  <a:solidFill>
                    <a:srgbClr val="FDFBFB"/>
                  </a:solidFill>
                  <a:latin typeface="DM Sans Italics"/>
                  <a:ea typeface="DM Sans Italics"/>
                  <a:cs typeface="DM Sans Italics"/>
                  <a:sym typeface="DM Sans Italics"/>
                </a:rPr>
                <a:t>Balaji</a:t>
              </a:r>
            </a:p>
          </p:txBody>
        </p:sp>
      </p:grpSp>
      <p:sp>
        <p:nvSpPr>
          <p:cNvPr id="7" name="TextBox 7"/>
          <p:cNvSpPr txBox="1"/>
          <p:nvPr/>
        </p:nvSpPr>
        <p:spPr>
          <a:xfrm>
            <a:off x="3860187" y="6558496"/>
            <a:ext cx="2257081"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Everest Cantu</a:t>
            </a:r>
          </a:p>
        </p:txBody>
      </p:sp>
      <p:sp>
        <p:nvSpPr>
          <p:cNvPr id="8" name="TextBox 8"/>
          <p:cNvSpPr txBox="1"/>
          <p:nvPr/>
        </p:nvSpPr>
        <p:spPr>
          <a:xfrm>
            <a:off x="3793461"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ea typeface="DM Sans"/>
                <a:cs typeface="DM Sans"/>
                <a:sym typeface="DM Sans"/>
              </a:rPr>
              <a:t>Ceo Of Ingoude Company</a:t>
            </a:r>
          </a:p>
        </p:txBody>
      </p:sp>
      <p:grpSp>
        <p:nvGrpSpPr>
          <p:cNvPr id="9" name="Group 9"/>
          <p:cNvGrpSpPr>
            <a:grpSpLocks noChangeAspect="1"/>
          </p:cNvGrpSpPr>
          <p:nvPr/>
        </p:nvGrpSpPr>
        <p:grpSpPr>
          <a:xfrm>
            <a:off x="490163" y="3096903"/>
            <a:ext cx="2706695" cy="269612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2" name="Group 12"/>
          <p:cNvGrpSpPr/>
          <p:nvPr/>
        </p:nvGrpSpPr>
        <p:grpSpPr>
          <a:xfrm>
            <a:off x="4122056" y="4831528"/>
            <a:ext cx="3145217" cy="3434885"/>
            <a:chOff x="0" y="0"/>
            <a:chExt cx="862412" cy="941838"/>
          </a:xfrm>
        </p:grpSpPr>
        <p:sp>
          <p:nvSpPr>
            <p:cNvPr id="13" name="Freeform 1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4" name="TextBox 1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a:p>
              <a:pPr algn="ctr">
                <a:lnSpc>
                  <a:spcPts val="3360"/>
                </a:lnSpc>
              </a:pPr>
              <a:r>
                <a:rPr lang="en-US" sz="2400" i="1">
                  <a:solidFill>
                    <a:srgbClr val="FDFBFB"/>
                  </a:solidFill>
                  <a:latin typeface="DM Sans Italics"/>
                  <a:ea typeface="DM Sans Italics"/>
                  <a:cs typeface="DM Sans Italics"/>
                  <a:sym typeface="DM Sans Italics"/>
                </a:rPr>
                <a:t>Team Member:</a:t>
              </a:r>
            </a:p>
            <a:p>
              <a:pPr algn="ctr">
                <a:lnSpc>
                  <a:spcPts val="3360"/>
                </a:lnSpc>
              </a:pPr>
              <a:r>
                <a:rPr lang="en-US" sz="2400" i="1">
                  <a:solidFill>
                    <a:srgbClr val="FDFBFB"/>
                  </a:solidFill>
                  <a:latin typeface="DM Sans Italics"/>
                  <a:ea typeface="DM Sans Italics"/>
                  <a:cs typeface="DM Sans Italics"/>
                  <a:sym typeface="DM Sans Italics"/>
                </a:rPr>
                <a:t>A.Rahul Reddy</a:t>
              </a:r>
            </a:p>
          </p:txBody>
        </p:sp>
      </p:grpSp>
      <p:sp>
        <p:nvSpPr>
          <p:cNvPr id="15" name="TextBox 15"/>
          <p:cNvSpPr txBox="1"/>
          <p:nvPr/>
        </p:nvSpPr>
        <p:spPr>
          <a:xfrm>
            <a:off x="8005441" y="6558496"/>
            <a:ext cx="2213980"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Drew Holloway</a:t>
            </a:r>
          </a:p>
        </p:txBody>
      </p:sp>
      <p:sp>
        <p:nvSpPr>
          <p:cNvPr id="16" name="TextBox 16"/>
          <p:cNvSpPr txBox="1"/>
          <p:nvPr/>
        </p:nvSpPr>
        <p:spPr>
          <a:xfrm>
            <a:off x="7949138"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ea typeface="DM Sans"/>
                <a:cs typeface="DM Sans"/>
                <a:sym typeface="DM Sans"/>
              </a:rPr>
              <a:t>Ceo Of Ingoude Company</a:t>
            </a:r>
          </a:p>
        </p:txBody>
      </p:sp>
      <p:grpSp>
        <p:nvGrpSpPr>
          <p:cNvPr id="17" name="Group 17"/>
          <p:cNvGrpSpPr>
            <a:grpSpLocks noChangeAspect="1"/>
          </p:cNvGrpSpPr>
          <p:nvPr/>
        </p:nvGrpSpPr>
        <p:grpSpPr>
          <a:xfrm>
            <a:off x="4341317" y="3096903"/>
            <a:ext cx="2706695" cy="2696122"/>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r="223"/>
              </a:stretch>
            </a:blipFill>
          </p:spPr>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20" name="Group 20"/>
          <p:cNvGrpSpPr/>
          <p:nvPr/>
        </p:nvGrpSpPr>
        <p:grpSpPr>
          <a:xfrm>
            <a:off x="7714948" y="4761740"/>
            <a:ext cx="3145217" cy="3434885"/>
            <a:chOff x="0" y="0"/>
            <a:chExt cx="862412" cy="941838"/>
          </a:xfrm>
        </p:grpSpPr>
        <p:sp>
          <p:nvSpPr>
            <p:cNvPr id="21" name="Freeform 21"/>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2" name="TextBox 22"/>
            <p:cNvSpPr txBox="1"/>
            <p:nvPr/>
          </p:nvSpPr>
          <p:spPr>
            <a:xfrm>
              <a:off x="0" y="-47625"/>
              <a:ext cx="862412" cy="989463"/>
            </a:xfrm>
            <a:prstGeom prst="rect">
              <a:avLst/>
            </a:prstGeom>
          </p:spPr>
          <p:txBody>
            <a:bodyPr lIns="50800" tIns="50800" rIns="50800" bIns="50800" rtlCol="0" anchor="ctr"/>
            <a:lstStyle/>
            <a:p>
              <a:pPr algn="ctr">
                <a:lnSpc>
                  <a:spcPts val="3360"/>
                </a:lnSpc>
              </a:pPr>
              <a:endParaRPr/>
            </a:p>
            <a:p>
              <a:pPr algn="ctr">
                <a:lnSpc>
                  <a:spcPts val="3360"/>
                </a:lnSpc>
              </a:pPr>
              <a:r>
                <a:rPr lang="en-US" sz="2400" i="1">
                  <a:solidFill>
                    <a:srgbClr val="FDFBFB"/>
                  </a:solidFill>
                  <a:latin typeface="DM Sans Italics"/>
                  <a:ea typeface="DM Sans Italics"/>
                  <a:cs typeface="DM Sans Italics"/>
                  <a:sym typeface="DM Sans Italics"/>
                </a:rPr>
                <a:t>Team Member:</a:t>
              </a:r>
            </a:p>
            <a:p>
              <a:pPr algn="ctr">
                <a:lnSpc>
                  <a:spcPts val="3360"/>
                </a:lnSpc>
              </a:pPr>
              <a:r>
                <a:rPr lang="en-US" sz="2400" i="1">
                  <a:solidFill>
                    <a:srgbClr val="FDFBFB"/>
                  </a:solidFill>
                  <a:latin typeface="DM Sans Italics"/>
                  <a:ea typeface="DM Sans Italics"/>
                  <a:cs typeface="DM Sans Italics"/>
                  <a:sym typeface="DM Sans Italics"/>
                </a:rPr>
                <a:t>CH.Saketh Varma</a:t>
              </a:r>
            </a:p>
          </p:txBody>
        </p:sp>
      </p:grpSp>
      <p:sp>
        <p:nvSpPr>
          <p:cNvPr id="23" name="TextBox 23"/>
          <p:cNvSpPr txBox="1"/>
          <p:nvPr/>
        </p:nvSpPr>
        <p:spPr>
          <a:xfrm>
            <a:off x="12294659" y="6558496"/>
            <a:ext cx="2009227"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Remy Marsh</a:t>
            </a:r>
          </a:p>
        </p:txBody>
      </p:sp>
      <p:sp>
        <p:nvSpPr>
          <p:cNvPr id="24" name="TextBox 24"/>
          <p:cNvSpPr txBox="1"/>
          <p:nvPr/>
        </p:nvSpPr>
        <p:spPr>
          <a:xfrm>
            <a:off x="12104005"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ea typeface="DM Sans"/>
                <a:cs typeface="DM Sans"/>
                <a:sym typeface="DM Sans"/>
              </a:rPr>
              <a:t>Ceo Of Ingoude Company</a:t>
            </a:r>
          </a:p>
        </p:txBody>
      </p:sp>
      <p:grpSp>
        <p:nvGrpSpPr>
          <p:cNvPr id="25" name="Group 25"/>
          <p:cNvGrpSpPr>
            <a:grpSpLocks noChangeAspect="1"/>
          </p:cNvGrpSpPr>
          <p:nvPr/>
        </p:nvGrpSpPr>
        <p:grpSpPr>
          <a:xfrm>
            <a:off x="7972123" y="3096903"/>
            <a:ext cx="2706695" cy="2696122"/>
            <a:chOff x="0" y="0"/>
            <a:chExt cx="6502400" cy="6477000"/>
          </a:xfrm>
        </p:grpSpPr>
        <p:sp>
          <p:nvSpPr>
            <p:cNvPr id="26" name="Freeform 2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r="223"/>
              </a:stretch>
            </a:blipFill>
          </p:spPr>
        </p:sp>
        <p:sp>
          <p:nvSpPr>
            <p:cNvPr id="27" name="Freeform 2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28" name="Freeform 28"/>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29" name="Freeform 29"/>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30" name="Freeform 30"/>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31" name="Freeform 31"/>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grpSp>
        <p:nvGrpSpPr>
          <p:cNvPr id="32" name="Group 32"/>
          <p:cNvGrpSpPr/>
          <p:nvPr/>
        </p:nvGrpSpPr>
        <p:grpSpPr>
          <a:xfrm>
            <a:off x="11395154" y="4761740"/>
            <a:ext cx="3145217" cy="3434885"/>
            <a:chOff x="0" y="0"/>
            <a:chExt cx="862412" cy="941838"/>
          </a:xfrm>
        </p:grpSpPr>
        <p:sp>
          <p:nvSpPr>
            <p:cNvPr id="33" name="Freeform 3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34" name="TextBox 3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a:p>
              <a:pPr algn="ctr">
                <a:lnSpc>
                  <a:spcPts val="3360"/>
                </a:lnSpc>
              </a:pPr>
              <a:r>
                <a:rPr lang="en-US" sz="2400" i="1">
                  <a:solidFill>
                    <a:srgbClr val="FDFBFB"/>
                  </a:solidFill>
                  <a:latin typeface="DM Sans Italics"/>
                  <a:ea typeface="DM Sans Italics"/>
                  <a:cs typeface="DM Sans Italics"/>
                  <a:sym typeface="DM Sans Italics"/>
                </a:rPr>
                <a:t>Team Member:</a:t>
              </a:r>
            </a:p>
            <a:p>
              <a:pPr algn="ctr">
                <a:lnSpc>
                  <a:spcPts val="3360"/>
                </a:lnSpc>
              </a:pPr>
              <a:r>
                <a:rPr lang="en-US" sz="2400" i="1">
                  <a:solidFill>
                    <a:srgbClr val="FDFBFB"/>
                  </a:solidFill>
                  <a:latin typeface="DM Sans Italics"/>
                  <a:ea typeface="DM Sans Italics"/>
                  <a:cs typeface="DM Sans Italics"/>
                  <a:sym typeface="DM Sans Italics"/>
                </a:rPr>
                <a:t>M.Sharath Chandra</a:t>
              </a:r>
            </a:p>
          </p:txBody>
        </p:sp>
      </p:grpSp>
      <p:grpSp>
        <p:nvGrpSpPr>
          <p:cNvPr id="35" name="Group 35"/>
          <p:cNvGrpSpPr/>
          <p:nvPr/>
        </p:nvGrpSpPr>
        <p:grpSpPr>
          <a:xfrm>
            <a:off x="15035486" y="4761740"/>
            <a:ext cx="3145217" cy="3434885"/>
            <a:chOff x="0" y="0"/>
            <a:chExt cx="862412" cy="941838"/>
          </a:xfrm>
        </p:grpSpPr>
        <p:sp>
          <p:nvSpPr>
            <p:cNvPr id="36" name="Freeform 36"/>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37" name="TextBox 37"/>
            <p:cNvSpPr txBox="1"/>
            <p:nvPr/>
          </p:nvSpPr>
          <p:spPr>
            <a:xfrm>
              <a:off x="0" y="-47625"/>
              <a:ext cx="862412" cy="989463"/>
            </a:xfrm>
            <a:prstGeom prst="rect">
              <a:avLst/>
            </a:prstGeom>
          </p:spPr>
          <p:txBody>
            <a:bodyPr lIns="50800" tIns="50800" rIns="50800" bIns="50800" rtlCol="0" anchor="ctr"/>
            <a:lstStyle/>
            <a:p>
              <a:pPr algn="ctr">
                <a:lnSpc>
                  <a:spcPts val="3360"/>
                </a:lnSpc>
              </a:pPr>
              <a:endParaRPr/>
            </a:p>
            <a:p>
              <a:pPr algn="ctr">
                <a:lnSpc>
                  <a:spcPts val="3360"/>
                </a:lnSpc>
              </a:pPr>
              <a:r>
                <a:rPr lang="en-US" sz="2400" i="1">
                  <a:solidFill>
                    <a:srgbClr val="FDFBFB"/>
                  </a:solidFill>
                  <a:latin typeface="DM Sans Italics"/>
                  <a:ea typeface="DM Sans Italics"/>
                  <a:cs typeface="DM Sans Italics"/>
                  <a:sym typeface="DM Sans Italics"/>
                </a:rPr>
                <a:t>Team Member:</a:t>
              </a:r>
            </a:p>
            <a:p>
              <a:pPr algn="ctr">
                <a:lnSpc>
                  <a:spcPts val="3360"/>
                </a:lnSpc>
              </a:pPr>
              <a:r>
                <a:rPr lang="en-US" sz="2400" i="1">
                  <a:solidFill>
                    <a:srgbClr val="FDFBFB"/>
                  </a:solidFill>
                  <a:latin typeface="DM Sans Italics"/>
                  <a:ea typeface="DM Sans Italics"/>
                  <a:cs typeface="DM Sans Italics"/>
                  <a:sym typeface="DM Sans Italics"/>
                </a:rPr>
                <a:t>Y.Madhav</a:t>
              </a:r>
            </a:p>
          </p:txBody>
        </p:sp>
      </p:grpSp>
      <p:grpSp>
        <p:nvGrpSpPr>
          <p:cNvPr id="38" name="Group 38"/>
          <p:cNvGrpSpPr>
            <a:grpSpLocks noChangeAspect="1"/>
          </p:cNvGrpSpPr>
          <p:nvPr/>
        </p:nvGrpSpPr>
        <p:grpSpPr>
          <a:xfrm>
            <a:off x="11614416" y="2967024"/>
            <a:ext cx="2706695" cy="2696122"/>
            <a:chOff x="0" y="0"/>
            <a:chExt cx="6502400" cy="6477000"/>
          </a:xfrm>
        </p:grpSpPr>
        <p:sp>
          <p:nvSpPr>
            <p:cNvPr id="39" name="Freeform 3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40" name="Freeform 4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41" name="Group 41"/>
          <p:cNvGrpSpPr>
            <a:grpSpLocks noChangeAspect="1"/>
          </p:cNvGrpSpPr>
          <p:nvPr/>
        </p:nvGrpSpPr>
        <p:grpSpPr>
          <a:xfrm>
            <a:off x="15292847" y="2967024"/>
            <a:ext cx="2706695" cy="2696122"/>
            <a:chOff x="0" y="0"/>
            <a:chExt cx="6502400" cy="6477000"/>
          </a:xfrm>
        </p:grpSpPr>
        <p:sp>
          <p:nvSpPr>
            <p:cNvPr id="42" name="Freeform 4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r="223"/>
              </a:stretch>
            </a:blipFill>
          </p:spPr>
        </p:sp>
        <p:sp>
          <p:nvSpPr>
            <p:cNvPr id="43" name="Freeform 4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44" name="TextBox 44"/>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OUR TEAM</a:t>
            </a:r>
          </a:p>
        </p:txBody>
      </p:sp>
      <p:sp>
        <p:nvSpPr>
          <p:cNvPr id="45" name="Freeform 45"/>
          <p:cNvSpPr/>
          <p:nvPr/>
        </p:nvSpPr>
        <p:spPr>
          <a:xfrm>
            <a:off x="16608094"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6"/>
            <a:stretch>
              <a:fillRect/>
            </a:stretch>
          </a:blipFill>
        </p:spPr>
      </p:sp>
      <p:sp>
        <p:nvSpPr>
          <p:cNvPr id="8" name="TextBox 8"/>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9" name="TextBox 9"/>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10" name="TextBox 10"/>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1" name="TextBox 11"/>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2" name="TextBox 12"/>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3" name="TextBox 13"/>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4" name="TextBox 14"/>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5" name="TextBox 15"/>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07</a:t>
            </a:r>
          </a:p>
        </p:txBody>
      </p:sp>
      <p:sp>
        <p:nvSpPr>
          <p:cNvPr id="16" name="TextBox 16"/>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PROBLEM STATEMENT</a:t>
            </a:r>
          </a:p>
        </p:txBody>
      </p:sp>
      <p:sp>
        <p:nvSpPr>
          <p:cNvPr id="17" name="TextBox 17"/>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SOLUTION</a:t>
            </a:r>
          </a:p>
        </p:txBody>
      </p:sp>
      <p:sp>
        <p:nvSpPr>
          <p:cNvPr id="18" name="TextBox 18"/>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VERIFICATION AND ACCURACY</a:t>
            </a:r>
          </a:p>
        </p:txBody>
      </p:sp>
      <p:sp>
        <p:nvSpPr>
          <p:cNvPr id="19" name="TextBox 19"/>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INCENTIVIZATION</a:t>
            </a:r>
          </a:p>
        </p:txBody>
      </p:sp>
      <p:sp>
        <p:nvSpPr>
          <p:cNvPr id="20" name="TextBox 20"/>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IMPACT</a:t>
            </a:r>
          </a:p>
        </p:txBody>
      </p:sp>
      <p:sp>
        <p:nvSpPr>
          <p:cNvPr id="21" name="TextBox 21"/>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CHALLENGES AND SOLUTIONS</a:t>
            </a:r>
          </a:p>
        </p:txBody>
      </p:sp>
      <p:sp>
        <p:nvSpPr>
          <p:cNvPr id="22" name="TextBox 22"/>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FUTURE SCOPE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4" name="Group 4"/>
          <p:cNvGrpSpPr/>
          <p:nvPr/>
        </p:nvGrpSpPr>
        <p:grpSpPr>
          <a:xfrm>
            <a:off x="1097657" y="3591650"/>
            <a:ext cx="11969368" cy="2197348"/>
            <a:chOff x="0" y="0"/>
            <a:chExt cx="4585983" cy="841899"/>
          </a:xfrm>
        </p:grpSpPr>
        <p:sp>
          <p:nvSpPr>
            <p:cNvPr id="5" name="Freeform 5"/>
            <p:cNvSpPr/>
            <p:nvPr/>
          </p:nvSpPr>
          <p:spPr>
            <a:xfrm>
              <a:off x="0" y="0"/>
              <a:ext cx="4585983" cy="841899"/>
            </a:xfrm>
            <a:custGeom>
              <a:avLst/>
              <a:gdLst/>
              <a:ahLst/>
              <a:cxnLst/>
              <a:rect l="l" t="t" r="r" b="b"/>
              <a:pathLst>
                <a:path w="4585983" h="841899">
                  <a:moveTo>
                    <a:pt x="0" y="0"/>
                  </a:moveTo>
                  <a:lnTo>
                    <a:pt x="4585983" y="0"/>
                  </a:lnTo>
                  <a:lnTo>
                    <a:pt x="4585983" y="841899"/>
                  </a:lnTo>
                  <a:lnTo>
                    <a:pt x="0" y="841899"/>
                  </a:lnTo>
                  <a:close/>
                </a:path>
              </a:pathLst>
            </a:custGeom>
            <a:solidFill>
              <a:srgbClr val="EFEFEF"/>
            </a:solidFill>
          </p:spPr>
        </p:sp>
        <p:sp>
          <p:nvSpPr>
            <p:cNvPr id="6" name="TextBox 6"/>
            <p:cNvSpPr txBox="1"/>
            <p:nvPr/>
          </p:nvSpPr>
          <p:spPr>
            <a:xfrm>
              <a:off x="0" y="-19050"/>
              <a:ext cx="4585983" cy="860949"/>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8" name="Group 8"/>
          <p:cNvGrpSpPr/>
          <p:nvPr/>
        </p:nvGrpSpPr>
        <p:grpSpPr>
          <a:xfrm>
            <a:off x="4123581" y="6115343"/>
            <a:ext cx="10040838" cy="2189358"/>
            <a:chOff x="0" y="0"/>
            <a:chExt cx="3847079" cy="838838"/>
          </a:xfrm>
        </p:grpSpPr>
        <p:sp>
          <p:nvSpPr>
            <p:cNvPr id="9" name="Freeform 9"/>
            <p:cNvSpPr/>
            <p:nvPr/>
          </p:nvSpPr>
          <p:spPr>
            <a:xfrm>
              <a:off x="0" y="0"/>
              <a:ext cx="3847080" cy="838838"/>
            </a:xfrm>
            <a:custGeom>
              <a:avLst/>
              <a:gdLst/>
              <a:ahLst/>
              <a:cxnLst/>
              <a:rect l="l" t="t" r="r" b="b"/>
              <a:pathLst>
                <a:path w="3847080" h="838838">
                  <a:moveTo>
                    <a:pt x="0" y="0"/>
                  </a:moveTo>
                  <a:lnTo>
                    <a:pt x="3847080" y="0"/>
                  </a:lnTo>
                  <a:lnTo>
                    <a:pt x="3847080" y="838838"/>
                  </a:lnTo>
                  <a:lnTo>
                    <a:pt x="0" y="838838"/>
                  </a:lnTo>
                  <a:close/>
                </a:path>
              </a:pathLst>
            </a:custGeom>
            <a:solidFill>
              <a:srgbClr val="EFEFEF"/>
            </a:solidFill>
          </p:spPr>
        </p:sp>
        <p:sp>
          <p:nvSpPr>
            <p:cNvPr id="10" name="TextBox 10"/>
            <p:cNvSpPr txBox="1"/>
            <p:nvPr/>
          </p:nvSpPr>
          <p:spPr>
            <a:xfrm>
              <a:off x="0" y="-19050"/>
              <a:ext cx="3847079" cy="857888"/>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627344"/>
            <a:ext cx="13342063" cy="1543282"/>
          </a:xfrm>
          <a:prstGeom prst="rect">
            <a:avLst/>
          </a:prstGeom>
        </p:spPr>
        <p:txBody>
          <a:bodyPr lIns="0" tIns="0" rIns="0" bIns="0" rtlCol="0" anchor="t">
            <a:spAutoFit/>
          </a:bodyPr>
          <a:lstStyle/>
          <a:p>
            <a:pPr algn="l">
              <a:lnSpc>
                <a:spcPts val="12647"/>
              </a:lnSpc>
            </a:pPr>
            <a:r>
              <a:rPr lang="en-US" sz="9164" b="1" spc="898">
                <a:solidFill>
                  <a:srgbClr val="231F20"/>
                </a:solidFill>
                <a:latin typeface="Oswald Bold"/>
                <a:ea typeface="Oswald Bold"/>
                <a:cs typeface="Oswald Bold"/>
                <a:sym typeface="Oswald Bold"/>
              </a:rPr>
              <a:t>PROBLEM  STATEMENT</a:t>
            </a:r>
          </a:p>
        </p:txBody>
      </p:sp>
      <p:sp>
        <p:nvSpPr>
          <p:cNvPr id="12" name="TextBox 12"/>
          <p:cNvSpPr txBox="1"/>
          <p:nvPr/>
        </p:nvSpPr>
        <p:spPr>
          <a:xfrm>
            <a:off x="2693245" y="3659683"/>
            <a:ext cx="10345205" cy="1632493"/>
          </a:xfrm>
          <a:prstGeom prst="rect">
            <a:avLst/>
          </a:prstGeom>
        </p:spPr>
        <p:txBody>
          <a:bodyPr lIns="0" tIns="0" rIns="0" bIns="0" rtlCol="0" anchor="t">
            <a:spAutoFit/>
          </a:bodyPr>
          <a:lstStyle/>
          <a:p>
            <a:pPr marL="0" lvl="0" indent="0" algn="l">
              <a:lnSpc>
                <a:spcPts val="3259"/>
              </a:lnSpc>
              <a:spcBef>
                <a:spcPct val="0"/>
              </a:spcBef>
            </a:pPr>
            <a:r>
              <a:rPr lang="en-US" sz="2362" spc="231">
                <a:solidFill>
                  <a:srgbClr val="231F20"/>
                </a:solidFill>
                <a:latin typeface="DM Sans"/>
                <a:ea typeface="DM Sans"/>
                <a:cs typeface="DM Sans"/>
                <a:sym typeface="DM Sans"/>
              </a:rPr>
              <a:t>Current Issue: Many traffic violations go unpunished because traffic police are not always present to catch offenders in the act. This allows violators to escape consequences, leading to unsafe roads and potential accidents.</a:t>
            </a:r>
          </a:p>
        </p:txBody>
      </p:sp>
      <p:sp>
        <p:nvSpPr>
          <p:cNvPr id="13" name="TextBox 13"/>
          <p:cNvSpPr txBox="1"/>
          <p:nvPr/>
        </p:nvSpPr>
        <p:spPr>
          <a:xfrm>
            <a:off x="4509078" y="6242727"/>
            <a:ext cx="7726895" cy="1664071"/>
          </a:xfrm>
          <a:prstGeom prst="rect">
            <a:avLst/>
          </a:prstGeom>
        </p:spPr>
        <p:txBody>
          <a:bodyPr lIns="0" tIns="0" rIns="0" bIns="0" rtlCol="0" anchor="t">
            <a:spAutoFit/>
          </a:bodyPr>
          <a:lstStyle/>
          <a:p>
            <a:pPr marL="0" lvl="0" indent="0" algn="l">
              <a:lnSpc>
                <a:spcPts val="3304"/>
              </a:lnSpc>
              <a:spcBef>
                <a:spcPct val="0"/>
              </a:spcBef>
            </a:pPr>
            <a:r>
              <a:rPr lang="en-US" sz="2394" spc="234">
                <a:solidFill>
                  <a:srgbClr val="231F20"/>
                </a:solidFill>
                <a:latin typeface="DM Sans"/>
                <a:ea typeface="DM Sans"/>
                <a:cs typeface="DM Sans"/>
                <a:sym typeface="DM Sans"/>
              </a:rPr>
              <a:t>Consequences: Unpunished traffic violations can result in hazardous driving conditions, increased accidents, and a lack of accountability for road safety.</a:t>
            </a:r>
          </a:p>
        </p:txBody>
      </p:sp>
      <p:sp>
        <p:nvSpPr>
          <p:cNvPr id="14" name="Freeform 1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6702751"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721897" y="3233436"/>
            <a:ext cx="3907385" cy="647719"/>
            <a:chOff x="0" y="0"/>
            <a:chExt cx="1029106" cy="170593"/>
          </a:xfrm>
        </p:grpSpPr>
        <p:sp>
          <p:nvSpPr>
            <p:cNvPr id="11" name="Freeform 11"/>
            <p:cNvSpPr/>
            <p:nvPr/>
          </p:nvSpPr>
          <p:spPr>
            <a:xfrm>
              <a:off x="0" y="0"/>
              <a:ext cx="1029105" cy="170593"/>
            </a:xfrm>
            <a:custGeom>
              <a:avLst/>
              <a:gdLst/>
              <a:ahLst/>
              <a:cxnLst/>
              <a:rect l="l" t="t" r="r" b="b"/>
              <a:pathLst>
                <a:path w="1029105" h="170593">
                  <a:moveTo>
                    <a:pt x="0" y="0"/>
                  </a:moveTo>
                  <a:lnTo>
                    <a:pt x="1029105" y="0"/>
                  </a:lnTo>
                  <a:lnTo>
                    <a:pt x="1029105" y="170593"/>
                  </a:lnTo>
                  <a:lnTo>
                    <a:pt x="0" y="170593"/>
                  </a:lnTo>
                  <a:close/>
                </a:path>
              </a:pathLst>
            </a:custGeom>
            <a:solidFill>
              <a:srgbClr val="1A1A1A"/>
            </a:solidFill>
          </p:spPr>
        </p:sp>
        <p:sp>
          <p:nvSpPr>
            <p:cNvPr id="12" name="TextBox 12"/>
            <p:cNvSpPr txBox="1"/>
            <p:nvPr/>
          </p:nvSpPr>
          <p:spPr>
            <a:xfrm>
              <a:off x="0" y="-57150"/>
              <a:ext cx="1029106"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Introducing the App</a:t>
              </a:r>
            </a:p>
          </p:txBody>
        </p:sp>
      </p:grpSp>
      <p:sp>
        <p:nvSpPr>
          <p:cNvPr id="13" name="TextBox 13"/>
          <p:cNvSpPr txBox="1"/>
          <p:nvPr/>
        </p:nvSpPr>
        <p:spPr>
          <a:xfrm>
            <a:off x="3675590" y="1357764"/>
            <a:ext cx="11552977"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SOLUTION</a:t>
            </a:r>
          </a:p>
        </p:txBody>
      </p:sp>
      <p:sp>
        <p:nvSpPr>
          <p:cNvPr id="14" name="TextBox 14"/>
          <p:cNvSpPr txBox="1"/>
          <p:nvPr/>
        </p:nvSpPr>
        <p:spPr>
          <a:xfrm>
            <a:off x="1830975" y="4045241"/>
            <a:ext cx="3360904" cy="20495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A mobile application that empowers everyday citizens to report traffic violations by capturing photographic evidence.</a:t>
            </a:r>
          </a:p>
        </p:txBody>
      </p:sp>
      <p:grpSp>
        <p:nvGrpSpPr>
          <p:cNvPr id="15" name="Group 15"/>
          <p:cNvGrpSpPr/>
          <p:nvPr/>
        </p:nvGrpSpPr>
        <p:grpSpPr>
          <a:xfrm>
            <a:off x="13211120" y="2981747"/>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How It Works:</a:t>
              </a:r>
            </a:p>
          </p:txBody>
        </p:sp>
      </p:grpSp>
      <p:sp>
        <p:nvSpPr>
          <p:cNvPr id="18" name="TextBox 18"/>
          <p:cNvSpPr txBox="1"/>
          <p:nvPr/>
        </p:nvSpPr>
        <p:spPr>
          <a:xfrm>
            <a:off x="12980528" y="3966586"/>
            <a:ext cx="3360904" cy="5135642"/>
          </a:xfrm>
          <a:prstGeom prst="rect">
            <a:avLst/>
          </a:prstGeom>
        </p:spPr>
        <p:txBody>
          <a:bodyPr lIns="0" tIns="0" rIns="0" bIns="0" rtlCol="0" anchor="t">
            <a:spAutoFit/>
          </a:bodyPr>
          <a:lstStyle/>
          <a:p>
            <a:pPr marL="868099" lvl="2" indent="-289366" algn="ctr">
              <a:lnSpc>
                <a:spcPts val="2774"/>
              </a:lnSpc>
              <a:buFont typeface="Arial"/>
              <a:buChar char="⚬"/>
            </a:pPr>
            <a:r>
              <a:rPr lang="en-US" sz="2010" spc="197">
                <a:solidFill>
                  <a:srgbClr val="231F20"/>
                </a:solidFill>
                <a:latin typeface="DM Sans"/>
                <a:ea typeface="DM Sans"/>
                <a:cs typeface="DM Sans"/>
                <a:sym typeface="DM Sans"/>
              </a:rPr>
              <a:t>Citizens snap a photo of the violation.</a:t>
            </a:r>
          </a:p>
          <a:p>
            <a:pPr marL="868099" lvl="2" indent="-289366" algn="ctr">
              <a:lnSpc>
                <a:spcPts val="2774"/>
              </a:lnSpc>
              <a:buFont typeface="Arial"/>
              <a:buChar char="⚬"/>
            </a:pPr>
            <a:r>
              <a:rPr lang="en-US" sz="2010" spc="197">
                <a:solidFill>
                  <a:srgbClr val="231F20"/>
                </a:solidFill>
                <a:latin typeface="DM Sans"/>
                <a:ea typeface="DM Sans"/>
                <a:cs typeface="DM Sans"/>
                <a:sym typeface="DM Sans"/>
              </a:rPr>
              <a:t>They upload the image via the app, tagging the location and any relevant details.</a:t>
            </a:r>
          </a:p>
          <a:p>
            <a:pPr marL="868099" lvl="2" indent="-289366" algn="ctr">
              <a:lnSpc>
                <a:spcPts val="2774"/>
              </a:lnSpc>
              <a:spcBef>
                <a:spcPct val="0"/>
              </a:spcBef>
              <a:buFont typeface="Arial"/>
              <a:buChar char="⚬"/>
            </a:pPr>
            <a:r>
              <a:rPr lang="en-US" sz="2010" spc="197">
                <a:solidFill>
                  <a:srgbClr val="231F20"/>
                </a:solidFill>
                <a:latin typeface="DM Sans"/>
                <a:ea typeface="DM Sans"/>
                <a:cs typeface="DM Sans"/>
                <a:sym typeface="DM Sans"/>
              </a:rPr>
              <a:t>The evidence is submitted to traffic authorities for review and verification.</a:t>
            </a:r>
          </a:p>
          <a:p>
            <a:pPr marL="0" lvl="0" indent="0" algn="ctr">
              <a:lnSpc>
                <a:spcPts val="2774"/>
              </a:lnSpc>
              <a:spcBef>
                <a:spcPct val="0"/>
              </a:spcBef>
            </a:pPr>
            <a:endParaRPr lang="en-US" sz="2010" spc="197">
              <a:solidFill>
                <a:srgbClr val="231F20"/>
              </a:solidFill>
              <a:latin typeface="DM Sans"/>
              <a:ea typeface="DM Sans"/>
              <a:cs typeface="DM Sans"/>
              <a:sym typeface="DM Sans"/>
            </a:endParaRPr>
          </a:p>
        </p:txBody>
      </p:sp>
      <p:sp>
        <p:nvSpPr>
          <p:cNvPr id="19" name="Freeform 1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a:off x="0"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1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2163000" y="3442596"/>
            <a:ext cx="4473739" cy="636748"/>
            <a:chOff x="0" y="0"/>
            <a:chExt cx="1178269" cy="167703"/>
          </a:xfrm>
        </p:grpSpPr>
        <p:sp>
          <p:nvSpPr>
            <p:cNvPr id="9" name="Freeform 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0" name="TextBox 1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Verification Process:</a:t>
              </a:r>
            </a:p>
          </p:txBody>
        </p:sp>
      </p:grpSp>
      <p:sp>
        <p:nvSpPr>
          <p:cNvPr id="11" name="TextBox 11"/>
          <p:cNvSpPr txBox="1"/>
          <p:nvPr/>
        </p:nvSpPr>
        <p:spPr>
          <a:xfrm>
            <a:off x="3732371" y="425569"/>
            <a:ext cx="9517474" cy="2397902"/>
          </a:xfrm>
          <a:prstGeom prst="rect">
            <a:avLst/>
          </a:prstGeom>
        </p:spPr>
        <p:txBody>
          <a:bodyPr lIns="0" tIns="0" rIns="0" bIns="0" rtlCol="0" anchor="t">
            <a:spAutoFit/>
          </a:bodyPr>
          <a:lstStyle/>
          <a:p>
            <a:pPr algn="ctr">
              <a:lnSpc>
                <a:spcPts val="9671"/>
              </a:lnSpc>
            </a:pPr>
            <a:r>
              <a:rPr lang="en-US" sz="7008" b="1" spc="686">
                <a:solidFill>
                  <a:srgbClr val="FFFFFF"/>
                </a:solidFill>
                <a:latin typeface="Oswald Bold"/>
                <a:ea typeface="Oswald Bold"/>
                <a:cs typeface="Oswald Bold"/>
                <a:sym typeface="Oswald Bold"/>
              </a:rPr>
              <a:t>VERIFICATION AND ACCURACY</a:t>
            </a:r>
          </a:p>
        </p:txBody>
      </p:sp>
      <p:grpSp>
        <p:nvGrpSpPr>
          <p:cNvPr id="12" name="Group 12"/>
          <p:cNvGrpSpPr/>
          <p:nvPr/>
        </p:nvGrpSpPr>
        <p:grpSpPr>
          <a:xfrm>
            <a:off x="6893475" y="3510391"/>
            <a:ext cx="9034431" cy="2808103"/>
            <a:chOff x="0" y="0"/>
            <a:chExt cx="1744696" cy="542290"/>
          </a:xfrm>
        </p:grpSpPr>
        <p:sp>
          <p:nvSpPr>
            <p:cNvPr id="13" name="Freeform 13"/>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7224667" y="4041243"/>
            <a:ext cx="8659764" cy="1700372"/>
          </a:xfrm>
          <a:prstGeom prst="rect">
            <a:avLst/>
          </a:prstGeom>
        </p:spPr>
        <p:txBody>
          <a:bodyPr lIns="0" tIns="0" rIns="0" bIns="0" rtlCol="0" anchor="t">
            <a:spAutoFit/>
          </a:bodyPr>
          <a:lstStyle/>
          <a:p>
            <a:pPr marL="427768" lvl="1" indent="-213884" algn="l">
              <a:lnSpc>
                <a:spcPts val="2734"/>
              </a:lnSpc>
              <a:buFont typeface="Arial"/>
              <a:buChar char="•"/>
            </a:pPr>
            <a:r>
              <a:rPr lang="en-US" sz="1981" spc="194">
                <a:solidFill>
                  <a:srgbClr val="231F20"/>
                </a:solidFill>
                <a:latin typeface="DM Sans"/>
                <a:ea typeface="DM Sans"/>
                <a:cs typeface="DM Sans"/>
                <a:sym typeface="DM Sans"/>
              </a:rPr>
              <a:t>Each submission undergoes a verification process by authorities or through AI-driven technology.</a:t>
            </a: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This ensures the validity of the claim, verifying the violation before issuing any penalties.</a:t>
            </a:r>
          </a:p>
          <a:p>
            <a:pPr algn="l">
              <a:lnSpc>
                <a:spcPts val="2734"/>
              </a:lnSpc>
            </a:pPr>
            <a:endParaRPr lang="en-US" sz="1981" spc="194">
              <a:solidFill>
                <a:srgbClr val="231F20"/>
              </a:solidFill>
              <a:latin typeface="DM Sans"/>
              <a:ea typeface="DM Sans"/>
              <a:cs typeface="DM Sans"/>
              <a:sym typeface="DM Sans"/>
            </a:endParaRPr>
          </a:p>
        </p:txBody>
      </p:sp>
      <p:grpSp>
        <p:nvGrpSpPr>
          <p:cNvPr id="16" name="Group 16"/>
          <p:cNvGrpSpPr/>
          <p:nvPr/>
        </p:nvGrpSpPr>
        <p:grpSpPr>
          <a:xfrm>
            <a:off x="11410691" y="6504266"/>
            <a:ext cx="4473739" cy="636748"/>
            <a:chOff x="0" y="0"/>
            <a:chExt cx="1178269" cy="167703"/>
          </a:xfrm>
        </p:grpSpPr>
        <p:sp>
          <p:nvSpPr>
            <p:cNvPr id="17" name="Freeform 1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8" name="TextBox 18"/>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Ensuring Fairness:</a:t>
              </a:r>
            </a:p>
          </p:txBody>
        </p:sp>
      </p:grpSp>
      <p:grpSp>
        <p:nvGrpSpPr>
          <p:cNvPr id="19" name="Group 19"/>
          <p:cNvGrpSpPr/>
          <p:nvPr/>
        </p:nvGrpSpPr>
        <p:grpSpPr>
          <a:xfrm>
            <a:off x="2179166" y="6572062"/>
            <a:ext cx="9034431" cy="2808103"/>
            <a:chOff x="0" y="0"/>
            <a:chExt cx="1744696" cy="542290"/>
          </a:xfrm>
        </p:grpSpPr>
        <p:sp>
          <p:nvSpPr>
            <p:cNvPr id="20" name="Freeform 20"/>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1" name="TextBox 21"/>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440166" y="6966195"/>
            <a:ext cx="8512431" cy="1700372"/>
          </a:xfrm>
          <a:prstGeom prst="rect">
            <a:avLst/>
          </a:prstGeom>
        </p:spPr>
        <p:txBody>
          <a:bodyPr lIns="0" tIns="0" rIns="0" bIns="0" rtlCol="0" anchor="t">
            <a:spAutoFit/>
          </a:bodyPr>
          <a:lstStyle/>
          <a:p>
            <a:pPr marL="427768" lvl="1" indent="-213884" algn="l">
              <a:lnSpc>
                <a:spcPts val="2734"/>
              </a:lnSpc>
              <a:buFont typeface="Arial"/>
              <a:buChar char="•"/>
            </a:pPr>
            <a:r>
              <a:rPr lang="en-US" sz="1981" spc="194">
                <a:solidFill>
                  <a:srgbClr val="231F20"/>
                </a:solidFill>
                <a:latin typeface="DM Sans"/>
                <a:ea typeface="DM Sans"/>
                <a:cs typeface="DM Sans"/>
                <a:sym typeface="DM Sans"/>
              </a:rPr>
              <a:t>False reports are minimized through strict verification.</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The system can flag suspicious or unclear submissions for further investigation.</a:t>
            </a:r>
          </a:p>
          <a:p>
            <a:pPr algn="l">
              <a:lnSpc>
                <a:spcPts val="2734"/>
              </a:lnSpc>
            </a:pPr>
            <a:endParaRPr lang="en-US" sz="1981" spc="194">
              <a:solidFill>
                <a:srgbClr val="231F20"/>
              </a:solidFill>
              <a:latin typeface="DM Sans"/>
              <a:ea typeface="DM Sans"/>
              <a:cs typeface="DM Sans"/>
              <a:sym typeface="DM Sans"/>
            </a:endParaRPr>
          </a:p>
        </p:txBody>
      </p:sp>
      <p:sp>
        <p:nvSpPr>
          <p:cNvPr id="23" name="Freeform 23"/>
          <p:cNvSpPr/>
          <p:nvPr/>
        </p:nvSpPr>
        <p:spPr>
          <a:xfrm>
            <a:off x="0"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83507" y="2220838"/>
            <a:ext cx="9692307" cy="1373624"/>
          </a:xfrm>
          <a:prstGeom prst="rect">
            <a:avLst/>
          </a:prstGeom>
        </p:spPr>
        <p:txBody>
          <a:bodyPr lIns="0" tIns="0" rIns="0" bIns="0" rtlCol="0" anchor="t">
            <a:spAutoFit/>
          </a:bodyPr>
          <a:lstStyle/>
          <a:p>
            <a:pPr algn="l">
              <a:lnSpc>
                <a:spcPts val="11212"/>
              </a:lnSpc>
            </a:pPr>
            <a:r>
              <a:rPr lang="en-US" sz="8124" b="1" spc="796">
                <a:solidFill>
                  <a:srgbClr val="FFFFFF"/>
                </a:solidFill>
                <a:latin typeface="Oswald Bold"/>
                <a:ea typeface="Oswald Bold"/>
                <a:cs typeface="Oswald Bold"/>
                <a:sym typeface="Oswald Bold"/>
              </a:rPr>
              <a:t>INCENTIVIZATION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912965" y="4905847"/>
            <a:ext cx="10951206" cy="4534452"/>
          </a:xfrm>
          <a:prstGeom prst="rect">
            <a:avLst/>
          </a:prstGeom>
        </p:spPr>
        <p:txBody>
          <a:bodyPr lIns="0" tIns="0" rIns="0" bIns="0" rtlCol="0" anchor="t">
            <a:spAutoFit/>
          </a:bodyPr>
          <a:lstStyle/>
          <a:p>
            <a:pPr marL="625699" lvl="1" indent="-312849" algn="l">
              <a:lnSpc>
                <a:spcPts val="3999"/>
              </a:lnSpc>
              <a:buFont typeface="Arial"/>
              <a:buChar char="•"/>
            </a:pPr>
            <a:r>
              <a:rPr lang="en-US" sz="2898" spc="284">
                <a:solidFill>
                  <a:srgbClr val="F5FFF5"/>
                </a:solidFill>
                <a:latin typeface="DM Sans"/>
                <a:ea typeface="DM Sans"/>
                <a:cs typeface="DM Sans"/>
                <a:sym typeface="DM Sans"/>
              </a:rPr>
              <a:t>Citizen Reward System:</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To encourage active participation, a portion of the fine (a small percentage) is awarded to the responsible citizen who reported the violation.</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Promoting Responsibility:</a:t>
            </a:r>
          </a:p>
          <a:p>
            <a:pPr marL="625699" lvl="1" indent="-312849" algn="l">
              <a:lnSpc>
                <a:spcPts val="3999"/>
              </a:lnSpc>
              <a:buFont typeface="Arial"/>
              <a:buChar char="•"/>
            </a:pPr>
            <a:r>
              <a:rPr lang="en-US" sz="2898" spc="284">
                <a:solidFill>
                  <a:srgbClr val="F5FFF5"/>
                </a:solidFill>
                <a:latin typeface="DM Sans"/>
                <a:ea typeface="DM Sans"/>
                <a:cs typeface="DM Sans"/>
                <a:sym typeface="DM Sans"/>
              </a:rPr>
              <a:t>This incentivizes people to be more vigilant about road safety, fostering a culture of responsible citizenship.</a:t>
            </a:r>
          </a:p>
          <a:p>
            <a:pPr algn="l">
              <a:lnSpc>
                <a:spcPts val="3999"/>
              </a:lnSpc>
            </a:pPr>
            <a:endParaRPr lang="en-US" sz="2898" spc="284">
              <a:solidFill>
                <a:srgbClr val="F5FFF5"/>
              </a:solidFill>
              <a:latin typeface="DM Sans"/>
              <a:ea typeface="DM Sans"/>
              <a:cs typeface="DM Sans"/>
              <a:sym typeface="DM Sans"/>
            </a:endParaRPr>
          </a:p>
        </p:txBody>
      </p:sp>
      <p:sp>
        <p:nvSpPr>
          <p:cNvPr id="6" name="Freeform 6"/>
          <p:cNvSpPr/>
          <p:nvPr/>
        </p:nvSpPr>
        <p:spPr>
          <a:xfrm>
            <a:off x="16702751"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191002" y="1162050"/>
            <a:ext cx="7241638" cy="13036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IMPACT</a:t>
            </a:r>
          </a:p>
        </p:txBody>
      </p:sp>
      <p:sp>
        <p:nvSpPr>
          <p:cNvPr id="7" name="TextBox 7"/>
          <p:cNvSpPr txBox="1"/>
          <p:nvPr/>
        </p:nvSpPr>
        <p:spPr>
          <a:xfrm>
            <a:off x="2981134" y="3599240"/>
            <a:ext cx="6162866" cy="1547133"/>
          </a:xfrm>
          <a:prstGeom prst="rect">
            <a:avLst/>
          </a:prstGeom>
        </p:spPr>
        <p:txBody>
          <a:bodyPr lIns="0" tIns="0" rIns="0" bIns="0" rtlCol="0" anchor="t">
            <a:spAutoFit/>
          </a:bodyPr>
          <a:lstStyle/>
          <a:p>
            <a:pPr marL="494517" lvl="1" indent="-247258" algn="l">
              <a:lnSpc>
                <a:spcPts val="3160"/>
              </a:lnSpc>
              <a:buFont typeface="Arial"/>
              <a:buChar char="•"/>
            </a:pPr>
            <a:r>
              <a:rPr lang="en-US" sz="2290" spc="224">
                <a:solidFill>
                  <a:srgbClr val="231F20"/>
                </a:solidFill>
                <a:latin typeface="DM Sans"/>
                <a:ea typeface="DM Sans"/>
                <a:cs typeface="DM Sans"/>
                <a:sym typeface="DM Sans"/>
              </a:rPr>
              <a:t>Reduction in Violations: The app increases the likelihood of violators being held accountable, reducing repeated offenses.</a:t>
            </a:r>
          </a:p>
        </p:txBody>
      </p:sp>
      <p:sp>
        <p:nvSpPr>
          <p:cNvPr id="8" name="TextBox 8"/>
          <p:cNvSpPr txBox="1"/>
          <p:nvPr/>
        </p:nvSpPr>
        <p:spPr>
          <a:xfrm>
            <a:off x="7560024" y="5761693"/>
            <a:ext cx="6162866" cy="1547133"/>
          </a:xfrm>
          <a:prstGeom prst="rect">
            <a:avLst/>
          </a:prstGeom>
        </p:spPr>
        <p:txBody>
          <a:bodyPr lIns="0" tIns="0" rIns="0" bIns="0" rtlCol="0" anchor="t">
            <a:spAutoFit/>
          </a:bodyPr>
          <a:lstStyle/>
          <a:p>
            <a:pPr marL="494517" lvl="1" indent="-247258" algn="l">
              <a:lnSpc>
                <a:spcPts val="3160"/>
              </a:lnSpc>
              <a:buFont typeface="Arial"/>
              <a:buChar char="•"/>
            </a:pPr>
            <a:r>
              <a:rPr lang="en-US" sz="2290" spc="224">
                <a:solidFill>
                  <a:srgbClr val="231F20"/>
                </a:solidFill>
                <a:latin typeface="DM Sans"/>
                <a:ea typeface="DM Sans"/>
                <a:cs typeface="DM Sans"/>
                <a:sym typeface="DM Sans"/>
              </a:rPr>
              <a:t>Enhanced Road Safety: More violations being reported and fined leads to improved safety on the roads.</a:t>
            </a:r>
          </a:p>
        </p:txBody>
      </p:sp>
      <p:sp>
        <p:nvSpPr>
          <p:cNvPr id="9" name="TextBox 9"/>
          <p:cNvSpPr txBox="1"/>
          <p:nvPr/>
        </p:nvSpPr>
        <p:spPr>
          <a:xfrm>
            <a:off x="2981134" y="8182357"/>
            <a:ext cx="7135570" cy="1937481"/>
          </a:xfrm>
          <a:prstGeom prst="rect">
            <a:avLst/>
          </a:prstGeom>
        </p:spPr>
        <p:txBody>
          <a:bodyPr lIns="0" tIns="0" rIns="0" bIns="0" rtlCol="0" anchor="t">
            <a:spAutoFit/>
          </a:bodyPr>
          <a:lstStyle/>
          <a:p>
            <a:pPr marL="494517" lvl="1" indent="-247258" algn="l">
              <a:lnSpc>
                <a:spcPts val="3160"/>
              </a:lnSpc>
              <a:buFont typeface="Arial"/>
              <a:buChar char="•"/>
            </a:pPr>
            <a:r>
              <a:rPr lang="en-US" sz="2290" spc="224">
                <a:solidFill>
                  <a:srgbClr val="231F20"/>
                </a:solidFill>
                <a:latin typeface="DM Sans"/>
                <a:ea typeface="DM Sans"/>
                <a:cs typeface="DM Sans"/>
                <a:sym typeface="DM Sans"/>
              </a:rPr>
              <a:t>Supporting Law Enforcement: The app supplements the efforts of traffic police, extending their reach and improving traffic monitoring without additional manpower.</a:t>
            </a:r>
          </a:p>
        </p:txBody>
      </p:sp>
      <p:sp>
        <p:nvSpPr>
          <p:cNvPr id="10" name="Freeform 10"/>
          <p:cNvSpPr/>
          <p:nvPr/>
        </p:nvSpPr>
        <p:spPr>
          <a:xfrm>
            <a:off x="0"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6556321" y="-5840990"/>
            <a:ext cx="11384621" cy="11681980"/>
          </a:xfrm>
          <a:custGeom>
            <a:avLst/>
            <a:gdLst/>
            <a:ahLst/>
            <a:cxnLst/>
            <a:rect l="l" t="t" r="r" b="b"/>
            <a:pathLst>
              <a:path w="11384621" h="11681980">
                <a:moveTo>
                  <a:pt x="0" y="0"/>
                </a:moveTo>
                <a:lnTo>
                  <a:pt x="11384620" y="0"/>
                </a:lnTo>
                <a:lnTo>
                  <a:pt x="11384620" y="11681980"/>
                </a:lnTo>
                <a:lnTo>
                  <a:pt x="0" y="1168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986589">
            <a:off x="12017880" y="7066669"/>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381946" y="1867909"/>
            <a:ext cx="13070597" cy="1066299"/>
          </a:xfrm>
          <a:prstGeom prst="rect">
            <a:avLst/>
          </a:prstGeom>
        </p:spPr>
        <p:txBody>
          <a:bodyPr lIns="0" tIns="0" rIns="0" bIns="0" rtlCol="0" anchor="t">
            <a:spAutoFit/>
          </a:bodyPr>
          <a:lstStyle/>
          <a:p>
            <a:pPr algn="l">
              <a:lnSpc>
                <a:spcPts val="8707"/>
              </a:lnSpc>
            </a:pPr>
            <a:r>
              <a:rPr lang="en-US" sz="6309" b="1" spc="618">
                <a:solidFill>
                  <a:srgbClr val="FFFFFF"/>
                </a:solidFill>
                <a:latin typeface="Oswald Bold"/>
                <a:ea typeface="Oswald Bold"/>
                <a:cs typeface="Oswald Bold"/>
                <a:sym typeface="Oswald Bold"/>
              </a:rPr>
              <a:t>CHALLENGES AND SOLUTIONS</a:t>
            </a:r>
          </a:p>
        </p:txBody>
      </p:sp>
      <p:sp>
        <p:nvSpPr>
          <p:cNvPr id="8" name="TextBox 8"/>
          <p:cNvSpPr txBox="1"/>
          <p:nvPr/>
        </p:nvSpPr>
        <p:spPr>
          <a:xfrm>
            <a:off x="1335985" y="3515488"/>
            <a:ext cx="13785557" cy="5183134"/>
          </a:xfrm>
          <a:prstGeom prst="rect">
            <a:avLst/>
          </a:prstGeom>
        </p:spPr>
        <p:txBody>
          <a:bodyPr lIns="0" tIns="0" rIns="0" bIns="0" rtlCol="0" anchor="t">
            <a:spAutoFit/>
          </a:bodyPr>
          <a:lstStyle/>
          <a:p>
            <a:pPr marL="494476" lvl="1" indent="-247238" algn="l">
              <a:lnSpc>
                <a:spcPts val="3160"/>
              </a:lnSpc>
              <a:buFont typeface="Arial"/>
              <a:buChar char="•"/>
            </a:pPr>
            <a:r>
              <a:rPr lang="en-US" sz="2290" spc="224">
                <a:solidFill>
                  <a:srgbClr val="F5FFF5"/>
                </a:solidFill>
                <a:latin typeface="DM Sans"/>
                <a:ea typeface="DM Sans"/>
                <a:cs typeface="DM Sans"/>
                <a:sym typeface="DM Sans"/>
              </a:rPr>
              <a:t>Privacy Concerns:</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Challenge: Some may be concerned about privacy when photos are taken.</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Solution: The app can ensure anonymity for those reporting violations, protecting their identity.</a:t>
            </a:r>
          </a:p>
          <a:p>
            <a:pPr marL="494476" lvl="1" indent="-247238" algn="l">
              <a:lnSpc>
                <a:spcPts val="3160"/>
              </a:lnSpc>
              <a:buFont typeface="Arial"/>
              <a:buChar char="•"/>
            </a:pPr>
            <a:r>
              <a:rPr lang="en-US" sz="2290" spc="224">
                <a:solidFill>
                  <a:srgbClr val="F5FFF5"/>
                </a:solidFill>
                <a:latin typeface="DM Sans"/>
                <a:ea typeface="DM Sans"/>
                <a:cs typeface="DM Sans"/>
                <a:sym typeface="DM Sans"/>
              </a:rPr>
              <a:t>False Reporting:</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Challenge: Risk of false or malicious reports.</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Solution: AI systems and human verification teams will assess each report before action is taken, ensuring fairness and accuracy.</a:t>
            </a:r>
          </a:p>
          <a:p>
            <a:pPr marL="494476" lvl="1" indent="-247238" algn="l">
              <a:lnSpc>
                <a:spcPts val="3160"/>
              </a:lnSpc>
              <a:buFont typeface="Arial"/>
              <a:buChar char="•"/>
            </a:pPr>
            <a:r>
              <a:rPr lang="en-US" sz="2290" spc="224">
                <a:solidFill>
                  <a:srgbClr val="F5FFF5"/>
                </a:solidFill>
                <a:latin typeface="DM Sans"/>
                <a:ea typeface="DM Sans"/>
                <a:cs typeface="DM Sans"/>
                <a:sym typeface="DM Sans"/>
              </a:rPr>
              <a:t>Legal Framework:</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Challenge: Need for legal integration to enforce fines based on citizen reports.</a:t>
            </a:r>
          </a:p>
          <a:p>
            <a:pPr marL="988951" lvl="2" indent="-329650" algn="l">
              <a:lnSpc>
                <a:spcPts val="3160"/>
              </a:lnSpc>
              <a:buFont typeface="Arial"/>
              <a:buChar char="⚬"/>
            </a:pPr>
            <a:r>
              <a:rPr lang="en-US" sz="2290" spc="224">
                <a:solidFill>
                  <a:srgbClr val="F5FFF5"/>
                </a:solidFill>
                <a:latin typeface="DM Sans"/>
                <a:ea typeface="DM Sans"/>
                <a:cs typeface="DM Sans"/>
                <a:sym typeface="DM Sans"/>
              </a:rPr>
              <a:t>Solution: Collaboration with traffic departments and legal bodies to ensure smooth integration of the app’s reports into the law enforcement system.</a:t>
            </a:r>
          </a:p>
          <a:p>
            <a:pPr algn="l">
              <a:lnSpc>
                <a:spcPts val="3160"/>
              </a:lnSpc>
            </a:pPr>
            <a:endParaRPr lang="en-US" sz="2290" spc="224">
              <a:solidFill>
                <a:srgbClr val="F5FFF5"/>
              </a:solidFill>
              <a:latin typeface="DM Sans"/>
              <a:ea typeface="DM Sans"/>
              <a:cs typeface="DM Sans"/>
              <a:sym typeface="DM Sans"/>
            </a:endParaRPr>
          </a:p>
        </p:txBody>
      </p:sp>
      <p:sp>
        <p:nvSpPr>
          <p:cNvPr id="9" name="Freeform 9"/>
          <p:cNvSpPr/>
          <p:nvPr/>
        </p:nvSpPr>
        <p:spPr>
          <a:xfrm>
            <a:off x="0" y="0"/>
            <a:ext cx="1585249" cy="1585249"/>
          </a:xfrm>
          <a:custGeom>
            <a:avLst/>
            <a:gdLst/>
            <a:ahLst/>
            <a:cxnLst/>
            <a:rect l="l" t="t" r="r" b="b"/>
            <a:pathLst>
              <a:path w="1585249" h="1585249">
                <a:moveTo>
                  <a:pt x="0" y="0"/>
                </a:moveTo>
                <a:lnTo>
                  <a:pt x="1585249" y="0"/>
                </a:lnTo>
                <a:lnTo>
                  <a:pt x="1585249" y="1585249"/>
                </a:lnTo>
                <a:lnTo>
                  <a:pt x="0" y="1585249"/>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260093" y="4434807"/>
            <a:ext cx="2932415"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6" name="TextBox 6"/>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9" name="TextBox 9"/>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9175426" y="6047900"/>
            <a:ext cx="2899553" cy="2240752"/>
            <a:chOff x="0" y="0"/>
            <a:chExt cx="1063502" cy="821866"/>
          </a:xfrm>
        </p:grpSpPr>
        <p:sp>
          <p:nvSpPr>
            <p:cNvPr id="11" name="Freeform 11"/>
            <p:cNvSpPr/>
            <p:nvPr/>
          </p:nvSpPr>
          <p:spPr>
            <a:xfrm>
              <a:off x="0" y="0"/>
              <a:ext cx="1063502" cy="821866"/>
            </a:xfrm>
            <a:custGeom>
              <a:avLst/>
              <a:gdLst/>
              <a:ahLst/>
              <a:cxnLst/>
              <a:rect l="l" t="t" r="r" b="b"/>
              <a:pathLst>
                <a:path w="1063502" h="821866">
                  <a:moveTo>
                    <a:pt x="82771" y="0"/>
                  </a:moveTo>
                  <a:lnTo>
                    <a:pt x="980731" y="0"/>
                  </a:lnTo>
                  <a:cubicBezTo>
                    <a:pt x="1002683" y="0"/>
                    <a:pt x="1023737" y="8721"/>
                    <a:pt x="1039259" y="24243"/>
                  </a:cubicBezTo>
                  <a:cubicBezTo>
                    <a:pt x="1054782" y="39766"/>
                    <a:pt x="1063502" y="60819"/>
                    <a:pt x="1063502" y="82771"/>
                  </a:cubicBezTo>
                  <a:lnTo>
                    <a:pt x="1063502" y="739095"/>
                  </a:lnTo>
                  <a:cubicBezTo>
                    <a:pt x="1063502" y="761047"/>
                    <a:pt x="1054782" y="782100"/>
                    <a:pt x="1039259" y="797623"/>
                  </a:cubicBezTo>
                  <a:cubicBezTo>
                    <a:pt x="1023737" y="813146"/>
                    <a:pt x="1002683" y="821866"/>
                    <a:pt x="980731" y="821866"/>
                  </a:cubicBezTo>
                  <a:lnTo>
                    <a:pt x="82771" y="821866"/>
                  </a:lnTo>
                  <a:cubicBezTo>
                    <a:pt x="37058" y="821866"/>
                    <a:pt x="0" y="784808"/>
                    <a:pt x="0" y="739095"/>
                  </a:cubicBezTo>
                  <a:lnTo>
                    <a:pt x="0" y="82771"/>
                  </a:lnTo>
                  <a:cubicBezTo>
                    <a:pt x="0" y="60819"/>
                    <a:pt x="8721" y="39766"/>
                    <a:pt x="24243" y="24243"/>
                  </a:cubicBezTo>
                  <a:cubicBezTo>
                    <a:pt x="39766" y="8721"/>
                    <a:pt x="60819" y="0"/>
                    <a:pt x="82771" y="0"/>
                  </a:cubicBezTo>
                  <a:close/>
                </a:path>
              </a:pathLst>
            </a:custGeom>
            <a:solidFill>
              <a:srgbClr val="FFFFFF">
                <a:alpha val="98824"/>
              </a:srgbClr>
            </a:solidFill>
          </p:spPr>
        </p:sp>
        <p:sp>
          <p:nvSpPr>
            <p:cNvPr id="12" name="TextBox 12"/>
            <p:cNvSpPr txBox="1"/>
            <p:nvPr/>
          </p:nvSpPr>
          <p:spPr>
            <a:xfrm>
              <a:off x="0" y="-19050"/>
              <a:ext cx="1063502" cy="840916"/>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3046312" y="3696538"/>
            <a:ext cx="2932415" cy="2351362"/>
            <a:chOff x="0" y="0"/>
            <a:chExt cx="1075555" cy="862436"/>
          </a:xfrm>
        </p:grpSpPr>
        <p:sp>
          <p:nvSpPr>
            <p:cNvPr id="14" name="Freeform 14"/>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5" name="TextBox 15"/>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13046312" y="6157334"/>
            <a:ext cx="2932415" cy="847111"/>
            <a:chOff x="0" y="0"/>
            <a:chExt cx="1075555" cy="310705"/>
          </a:xfrm>
        </p:grpSpPr>
        <p:sp>
          <p:nvSpPr>
            <p:cNvPr id="17" name="Freeform 17"/>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8" name="TextBox 18"/>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19" name="Freeform 19"/>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1538888" y="1195362"/>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FUTURE SCOPE</a:t>
            </a:r>
          </a:p>
        </p:txBody>
      </p:sp>
      <p:sp>
        <p:nvSpPr>
          <p:cNvPr id="21" name="TextBox 21"/>
          <p:cNvSpPr txBox="1"/>
          <p:nvPr/>
        </p:nvSpPr>
        <p:spPr>
          <a:xfrm>
            <a:off x="4448009" y="7065345"/>
            <a:ext cx="2556583" cy="931979"/>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EXPANSION POSSIBILITIES:</a:t>
            </a:r>
          </a:p>
        </p:txBody>
      </p:sp>
      <p:sp>
        <p:nvSpPr>
          <p:cNvPr id="22" name="TextBox 22"/>
          <p:cNvSpPr txBox="1"/>
          <p:nvPr/>
        </p:nvSpPr>
        <p:spPr>
          <a:xfrm>
            <a:off x="4470203" y="4603345"/>
            <a:ext cx="2534389" cy="1741142"/>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ea typeface="Montserrat Light"/>
                <a:cs typeface="Montserrat Light"/>
                <a:sym typeface="Montserrat Light"/>
              </a:rPr>
              <a:t>The app could expand to allow reporting of other civic violations such as illegal parking, littering, or environmental hazards.</a:t>
            </a:r>
          </a:p>
        </p:txBody>
      </p:sp>
      <p:sp>
        <p:nvSpPr>
          <p:cNvPr id="23" name="TextBox 23"/>
          <p:cNvSpPr txBox="1"/>
          <p:nvPr/>
        </p:nvSpPr>
        <p:spPr>
          <a:xfrm>
            <a:off x="9341578" y="6067117"/>
            <a:ext cx="2534389" cy="2032053"/>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ea typeface="Montserrat Light"/>
                <a:cs typeface="Montserrat Light"/>
                <a:sym typeface="Montserrat Light"/>
              </a:rPr>
              <a:t>Integration with government systems for real-time penalty enforcement, making the app an essential tool for smart city infrastructure.</a:t>
            </a:r>
          </a:p>
        </p:txBody>
      </p:sp>
      <p:sp>
        <p:nvSpPr>
          <p:cNvPr id="24" name="TextBox 24"/>
          <p:cNvSpPr txBox="1"/>
          <p:nvPr/>
        </p:nvSpPr>
        <p:spPr>
          <a:xfrm>
            <a:off x="13234228" y="6327076"/>
            <a:ext cx="2556583" cy="458848"/>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AI INTEGRATION</a:t>
            </a:r>
          </a:p>
        </p:txBody>
      </p:sp>
      <p:sp>
        <p:nvSpPr>
          <p:cNvPr id="25" name="TextBox 25"/>
          <p:cNvSpPr txBox="1"/>
          <p:nvPr/>
        </p:nvSpPr>
        <p:spPr>
          <a:xfrm>
            <a:off x="13256422" y="4042735"/>
            <a:ext cx="2534389" cy="1450231"/>
          </a:xfrm>
          <a:prstGeom prst="rect">
            <a:avLst/>
          </a:prstGeom>
        </p:spPr>
        <p:txBody>
          <a:bodyPr lIns="0" tIns="0" rIns="0" bIns="0" rtlCol="0" anchor="t">
            <a:spAutoFit/>
          </a:bodyPr>
          <a:lstStyle/>
          <a:p>
            <a:pPr algn="ctr">
              <a:lnSpc>
                <a:spcPts val="2338"/>
              </a:lnSpc>
            </a:pPr>
            <a:r>
              <a:rPr lang="en-US" sz="1670">
                <a:solidFill>
                  <a:srgbClr val="100F0D"/>
                </a:solidFill>
                <a:latin typeface="Montserrat Light"/>
                <a:ea typeface="Montserrat Light"/>
                <a:cs typeface="Montserrat Light"/>
                <a:sym typeface="Montserrat Light"/>
              </a:rPr>
              <a:t>Advanced AI could be used for real-time violation detection, making the process even more efficient</a:t>
            </a:r>
          </a:p>
        </p:txBody>
      </p:sp>
      <p:sp>
        <p:nvSpPr>
          <p:cNvPr id="26" name="Freeform 26"/>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rot="887923">
            <a:off x="-6687421" y="465572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236075" y="0"/>
            <a:ext cx="1585249" cy="1585249"/>
          </a:xfrm>
          <a:custGeom>
            <a:avLst/>
            <a:gdLst/>
            <a:ahLst/>
            <a:cxnLst/>
            <a:rect l="l" t="t" r="r" b="b"/>
            <a:pathLst>
              <a:path w="1585249" h="1585249">
                <a:moveTo>
                  <a:pt x="0" y="0"/>
                </a:moveTo>
                <a:lnTo>
                  <a:pt x="1585250" y="0"/>
                </a:lnTo>
                <a:lnTo>
                  <a:pt x="1585250" y="1585249"/>
                </a:lnTo>
                <a:lnTo>
                  <a:pt x="0" y="1585249"/>
                </a:lnTo>
                <a:lnTo>
                  <a:pt x="0"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543</Words>
  <Application>Microsoft Office PowerPoint</Application>
  <PresentationFormat>Custom</PresentationFormat>
  <Paragraphs>82</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Montserrat Light</vt:lpstr>
      <vt:lpstr>Oswald Bold</vt:lpstr>
      <vt:lpstr>DM Sans Italics</vt:lpstr>
      <vt:lpstr>DM Sans</vt:lpstr>
      <vt:lpstr>Arial</vt:lpstr>
      <vt:lpstr>DM Sans Bold</vt:lpstr>
      <vt:lpstr>Calibri</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prash .</cp:lastModifiedBy>
  <cp:revision>2</cp:revision>
  <dcterms:created xsi:type="dcterms:W3CDTF">2006-08-16T00:00:00Z</dcterms:created>
  <dcterms:modified xsi:type="dcterms:W3CDTF">2024-09-29T16:01:34Z</dcterms:modified>
  <dc:identifier>DAGSHPSdTTU</dc:identifier>
</cp:coreProperties>
</file>